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</p:sldIdLst>
  <p:sldSz cx="11430000" cy="11430000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Journal" panose="020B0604020202020204"/>
      <p:regular r:id="rId8"/>
    </p:embeddedFont>
    <p:embeddedFont>
      <p:font typeface="Open Sans Condensed" panose="020B0806030504020204" pitchFamily="34" charset="0"/>
      <p:regular r:id="rId9"/>
      <p:bold r:id="rId10"/>
    </p:embeddedFont>
    <p:embeddedFont>
      <p:font typeface="Open Sans Condensed Bold" panose="020B0806030504020204" pitchFamily="34" charset="0"/>
      <p:regular r:id="rId11"/>
      <p:bold r:id="rId12"/>
    </p:embeddedFont>
    <p:embeddedFont>
      <p:font typeface="Open Sans Condensed Ultra-Bold" panose="020B0604020202020204" charset="0"/>
      <p:regular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65" d="100"/>
          <a:sy n="65" d="100"/>
        </p:scale>
        <p:origin x="2472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3" Type="http://schemas.openxmlformats.org/officeDocument/2006/relationships/slide" Target="slides/slide2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viewProps" Target="viewProps.xml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0.jpeg"/><Relationship Id="rId5" Type="http://schemas.openxmlformats.org/officeDocument/2006/relationships/image" Target="../media/image4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sv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svg"/><Relationship Id="rId4" Type="http://schemas.openxmlformats.org/officeDocument/2006/relationships/image" Target="../media/image12.svg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B26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43111" y="221044"/>
            <a:ext cx="3472528" cy="1843912"/>
          </a:xfrm>
          <a:custGeom>
            <a:avLst/>
            <a:gdLst/>
            <a:ahLst/>
            <a:cxnLst/>
            <a:rect l="l" t="t" r="r" b="b"/>
            <a:pathLst>
              <a:path w="3472528" h="1843912">
                <a:moveTo>
                  <a:pt x="0" y="0"/>
                </a:moveTo>
                <a:lnTo>
                  <a:pt x="3472528" y="0"/>
                </a:lnTo>
                <a:lnTo>
                  <a:pt x="3472528" y="1843912"/>
                </a:lnTo>
                <a:lnTo>
                  <a:pt x="0" y="18439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6875341" y="2862845"/>
            <a:ext cx="4928160" cy="4928160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de-DE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5056" tIns="45056" rIns="45056" bIns="45056" rtlCol="0" anchor="ctr"/>
            <a:lstStyle/>
            <a:p>
              <a:pPr algn="ctr">
                <a:lnSpc>
                  <a:spcPts val="23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5274787" y="10676291"/>
            <a:ext cx="364013" cy="494339"/>
          </a:xfrm>
          <a:custGeom>
            <a:avLst/>
            <a:gdLst/>
            <a:ahLst/>
            <a:cxnLst/>
            <a:rect l="l" t="t" r="r" b="b"/>
            <a:pathLst>
              <a:path w="364013" h="494339">
                <a:moveTo>
                  <a:pt x="0" y="0"/>
                </a:moveTo>
                <a:lnTo>
                  <a:pt x="364013" y="0"/>
                </a:lnTo>
                <a:lnTo>
                  <a:pt x="364013" y="494339"/>
                </a:lnTo>
                <a:lnTo>
                  <a:pt x="0" y="49433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5257800" y="10009302"/>
            <a:ext cx="432767" cy="432767"/>
          </a:xfrm>
          <a:custGeom>
            <a:avLst/>
            <a:gdLst/>
            <a:ahLst/>
            <a:cxnLst/>
            <a:rect l="l" t="t" r="r" b="b"/>
            <a:pathLst>
              <a:path w="432767" h="432767">
                <a:moveTo>
                  <a:pt x="0" y="0"/>
                </a:moveTo>
                <a:lnTo>
                  <a:pt x="432767" y="0"/>
                </a:lnTo>
                <a:lnTo>
                  <a:pt x="432767" y="432767"/>
                </a:lnTo>
                <a:lnTo>
                  <a:pt x="0" y="43276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-1328522">
            <a:off x="5283471" y="2895453"/>
            <a:ext cx="3649498" cy="2034595"/>
          </a:xfrm>
          <a:custGeom>
            <a:avLst/>
            <a:gdLst/>
            <a:ahLst/>
            <a:cxnLst/>
            <a:rect l="l" t="t" r="r" b="b"/>
            <a:pathLst>
              <a:path w="3649498" h="2034595">
                <a:moveTo>
                  <a:pt x="0" y="0"/>
                </a:moveTo>
                <a:lnTo>
                  <a:pt x="3649498" y="0"/>
                </a:lnTo>
                <a:lnTo>
                  <a:pt x="3649498" y="2034595"/>
                </a:lnTo>
                <a:lnTo>
                  <a:pt x="0" y="203459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7780502" y="0"/>
            <a:ext cx="3649498" cy="1997271"/>
          </a:xfrm>
          <a:custGeom>
            <a:avLst/>
            <a:gdLst/>
            <a:ahLst/>
            <a:cxnLst/>
            <a:rect l="l" t="t" r="r" b="b"/>
            <a:pathLst>
              <a:path w="3649498" h="1997271">
                <a:moveTo>
                  <a:pt x="0" y="0"/>
                </a:moveTo>
                <a:lnTo>
                  <a:pt x="3649498" y="0"/>
                </a:lnTo>
                <a:lnTo>
                  <a:pt x="3649498" y="1997271"/>
                </a:lnTo>
                <a:lnTo>
                  <a:pt x="0" y="199727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alphaModFix amt="53000"/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grpSp>
        <p:nvGrpSpPr>
          <p:cNvPr id="10" name="Group 10"/>
          <p:cNvGrpSpPr/>
          <p:nvPr/>
        </p:nvGrpSpPr>
        <p:grpSpPr>
          <a:xfrm>
            <a:off x="6917903" y="2875141"/>
            <a:ext cx="4843036" cy="4925511"/>
            <a:chOff x="0" y="1685"/>
            <a:chExt cx="845976" cy="860383"/>
          </a:xfrm>
        </p:grpSpPr>
        <p:sp>
          <p:nvSpPr>
            <p:cNvPr id="11" name="Freeform 11"/>
            <p:cNvSpPr/>
            <p:nvPr/>
          </p:nvSpPr>
          <p:spPr>
            <a:xfrm>
              <a:off x="0" y="1685"/>
              <a:ext cx="845976" cy="860383"/>
            </a:xfrm>
            <a:custGeom>
              <a:avLst/>
              <a:gdLst/>
              <a:ahLst/>
              <a:cxnLst/>
              <a:rect l="l" t="t" r="r" b="b"/>
              <a:pathLst>
                <a:path w="845976" h="860383">
                  <a:moveTo>
                    <a:pt x="422988" y="0"/>
                  </a:moveTo>
                  <a:cubicBezTo>
                    <a:pt x="189378" y="0"/>
                    <a:pt x="0" y="192603"/>
                    <a:pt x="0" y="430191"/>
                  </a:cubicBezTo>
                  <a:cubicBezTo>
                    <a:pt x="0" y="667780"/>
                    <a:pt x="189378" y="860383"/>
                    <a:pt x="422988" y="860383"/>
                  </a:cubicBezTo>
                  <a:cubicBezTo>
                    <a:pt x="656598" y="860383"/>
                    <a:pt x="845976" y="667780"/>
                    <a:pt x="845976" y="430191"/>
                  </a:cubicBezTo>
                  <a:cubicBezTo>
                    <a:pt x="845976" y="192603"/>
                    <a:pt x="656598" y="0"/>
                    <a:pt x="422988" y="0"/>
                  </a:cubicBezTo>
                  <a:close/>
                </a:path>
              </a:pathLst>
            </a:custGeom>
            <a:blipFill>
              <a:blip r:embed="rId11"/>
              <a:stretch>
                <a:fillRect l="-75232" r="-71311" b="5530"/>
              </a:stretch>
            </a:blipFill>
          </p:spPr>
          <p:txBody>
            <a:bodyPr/>
            <a:lstStyle/>
            <a:p>
              <a:endParaRPr lang="de-DE" dirty="0"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1143000" y="2743200"/>
            <a:ext cx="3975297" cy="10548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691"/>
              </a:lnSpc>
            </a:pPr>
            <a:r>
              <a:rPr lang="en-US" sz="6208" b="1" dirty="0">
                <a:solidFill>
                  <a:srgbClr val="FFFFFF"/>
                </a:solidFill>
                <a:latin typeface="Open Sans Condensed Ultra-Bold"/>
                <a:ea typeface="Open Sans Condensed Ultra-Bold"/>
                <a:cs typeface="Open Sans Condensed Ultra-Bold"/>
                <a:sym typeface="Open Sans Condensed Ultra-Bold"/>
              </a:rPr>
              <a:t>WIR SIND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143000" y="8497328"/>
            <a:ext cx="4701546" cy="14086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725"/>
              </a:lnSpc>
            </a:pPr>
            <a:r>
              <a:rPr lang="en-US" sz="2660" dirty="0" err="1">
                <a:solidFill>
                  <a:srgbClr val="FFFFFF"/>
                </a:solidFill>
                <a:latin typeface="Open Sans Condensed"/>
                <a:ea typeface="Open Sans Condensed"/>
                <a:cs typeface="Open Sans Condensed"/>
                <a:sym typeface="Open Sans Condensed"/>
              </a:rPr>
              <a:t>Lernt</a:t>
            </a:r>
            <a:r>
              <a:rPr lang="en-US" sz="2660" dirty="0">
                <a:solidFill>
                  <a:srgbClr val="FFFFFF"/>
                </a:solidFill>
                <a:latin typeface="Open Sans Condensed"/>
                <a:ea typeface="Open Sans Condensed"/>
                <a:cs typeface="Open Sans Condensed"/>
                <a:sym typeface="Open Sans Condensed"/>
              </a:rPr>
              <a:t> </a:t>
            </a:r>
            <a:r>
              <a:rPr lang="en-US" sz="2660" dirty="0" err="1">
                <a:solidFill>
                  <a:srgbClr val="FFFFFF"/>
                </a:solidFill>
                <a:latin typeface="Open Sans Condensed"/>
                <a:ea typeface="Open Sans Condensed"/>
                <a:cs typeface="Open Sans Condensed"/>
                <a:sym typeface="Open Sans Condensed"/>
              </a:rPr>
              <a:t>uns</a:t>
            </a:r>
            <a:r>
              <a:rPr lang="en-US" sz="2660" dirty="0">
                <a:solidFill>
                  <a:srgbClr val="FFFFFF"/>
                </a:solidFill>
                <a:latin typeface="Open Sans Condensed"/>
                <a:ea typeface="Open Sans Condensed"/>
                <a:cs typeface="Open Sans Condensed"/>
                <a:sym typeface="Open Sans Condensed"/>
              </a:rPr>
              <a:t> </a:t>
            </a:r>
            <a:r>
              <a:rPr lang="en-US" sz="2660" dirty="0" err="1">
                <a:solidFill>
                  <a:srgbClr val="FFFFFF"/>
                </a:solidFill>
                <a:latin typeface="Open Sans Condensed"/>
                <a:ea typeface="Open Sans Condensed"/>
                <a:cs typeface="Open Sans Condensed"/>
                <a:sym typeface="Open Sans Condensed"/>
              </a:rPr>
              <a:t>persönlich</a:t>
            </a:r>
            <a:r>
              <a:rPr lang="en-US" sz="2660" dirty="0">
                <a:solidFill>
                  <a:srgbClr val="FFFFFF"/>
                </a:solidFill>
                <a:latin typeface="Open Sans Condensed"/>
                <a:ea typeface="Open Sans Condensed"/>
                <a:cs typeface="Open Sans Condensed"/>
                <a:sym typeface="Open Sans Condensed"/>
              </a:rPr>
              <a:t> </a:t>
            </a:r>
            <a:r>
              <a:rPr lang="en-US" sz="2660" dirty="0" err="1">
                <a:solidFill>
                  <a:srgbClr val="FFFFFF"/>
                </a:solidFill>
                <a:latin typeface="Open Sans Condensed"/>
                <a:ea typeface="Open Sans Condensed"/>
                <a:cs typeface="Open Sans Condensed"/>
                <a:sym typeface="Open Sans Condensed"/>
              </a:rPr>
              <a:t>kennen</a:t>
            </a:r>
            <a:r>
              <a:rPr lang="en-US" sz="2660" dirty="0">
                <a:solidFill>
                  <a:srgbClr val="FFFFFF"/>
                </a:solidFill>
                <a:latin typeface="Open Sans Condensed"/>
                <a:ea typeface="Open Sans Condensed"/>
                <a:cs typeface="Open Sans Condensed"/>
                <a:sym typeface="Open Sans Condensed"/>
              </a:rPr>
              <a:t> und </a:t>
            </a:r>
            <a:r>
              <a:rPr lang="en-US" sz="2660" dirty="0" err="1">
                <a:solidFill>
                  <a:srgbClr val="FFFFFF"/>
                </a:solidFill>
                <a:latin typeface="Open Sans Condensed"/>
                <a:ea typeface="Open Sans Condensed"/>
                <a:cs typeface="Open Sans Condensed"/>
                <a:sym typeface="Open Sans Condensed"/>
              </a:rPr>
              <a:t>entdeckt</a:t>
            </a:r>
            <a:r>
              <a:rPr lang="en-US" sz="2660" dirty="0">
                <a:solidFill>
                  <a:srgbClr val="FFFFFF"/>
                </a:solidFill>
                <a:latin typeface="Open Sans Condensed"/>
                <a:ea typeface="Open Sans Condensed"/>
                <a:cs typeface="Open Sans Condensed"/>
                <a:sym typeface="Open Sans Condensed"/>
              </a:rPr>
              <a:t> </a:t>
            </a:r>
            <a:r>
              <a:rPr lang="en-US" sz="2660" dirty="0" err="1">
                <a:solidFill>
                  <a:srgbClr val="FFFFFF"/>
                </a:solidFill>
                <a:latin typeface="Open Sans Condensed"/>
                <a:ea typeface="Open Sans Condensed"/>
                <a:cs typeface="Open Sans Condensed"/>
                <a:sym typeface="Open Sans Condensed"/>
              </a:rPr>
              <a:t>eure</a:t>
            </a:r>
            <a:r>
              <a:rPr lang="en-US" sz="2660" dirty="0">
                <a:solidFill>
                  <a:srgbClr val="FFFFFF"/>
                </a:solidFill>
                <a:latin typeface="Open Sans Condensed"/>
                <a:ea typeface="Open Sans Condensed"/>
                <a:cs typeface="Open Sans Condensed"/>
                <a:sym typeface="Open Sans Condensed"/>
              </a:rPr>
              <a:t> </a:t>
            </a:r>
            <a:r>
              <a:rPr lang="en-US" sz="2660" dirty="0" err="1">
                <a:solidFill>
                  <a:srgbClr val="FFFFFF"/>
                </a:solidFill>
                <a:latin typeface="Open Sans Condensed"/>
                <a:ea typeface="Open Sans Condensed"/>
                <a:cs typeface="Open Sans Condensed"/>
                <a:sym typeface="Open Sans Condensed"/>
              </a:rPr>
              <a:t>Möglichkeiten</a:t>
            </a:r>
            <a:r>
              <a:rPr lang="en-US" sz="2660" dirty="0">
                <a:solidFill>
                  <a:srgbClr val="FFFFFF"/>
                </a:solidFill>
                <a:latin typeface="Open Sans Condensed"/>
                <a:ea typeface="Open Sans Condensed"/>
                <a:cs typeface="Open Sans Condensed"/>
                <a:sym typeface="Open Sans Condensed"/>
              </a:rPr>
              <a:t> für Ausbildung &amp; </a:t>
            </a:r>
            <a:r>
              <a:rPr lang="en-US" sz="2660" dirty="0" err="1">
                <a:solidFill>
                  <a:srgbClr val="FFFFFF"/>
                </a:solidFill>
                <a:latin typeface="Open Sans Condensed"/>
                <a:ea typeface="Open Sans Condensed"/>
                <a:cs typeface="Open Sans Condensed"/>
                <a:sym typeface="Open Sans Condensed"/>
              </a:rPr>
              <a:t>Weiterbildung</a:t>
            </a:r>
            <a:r>
              <a:rPr lang="en-US" sz="2660" dirty="0">
                <a:solidFill>
                  <a:srgbClr val="FFFFFF"/>
                </a:solidFill>
                <a:latin typeface="Open Sans Condensed"/>
                <a:ea typeface="Open Sans Condensed"/>
                <a:cs typeface="Open Sans Condensed"/>
                <a:sym typeface="Open Sans Condensed"/>
              </a:rPr>
              <a:t>.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5562600" y="10058528"/>
            <a:ext cx="4701546" cy="4439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287229" lvl="1" algn="l">
              <a:lnSpc>
                <a:spcPts val="3725"/>
              </a:lnSpc>
            </a:pPr>
            <a:r>
              <a:rPr lang="en-US" sz="2660" dirty="0">
                <a:solidFill>
                  <a:srgbClr val="FFFFFF"/>
                </a:solidFill>
                <a:latin typeface="Open Sans Condensed"/>
                <a:ea typeface="Open Sans Condensed"/>
                <a:cs typeface="Open Sans Condensed"/>
                <a:sym typeface="Open Sans Condensed"/>
              </a:rPr>
              <a:t>4. SEPTEMBER 2026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5844546" y="10638241"/>
            <a:ext cx="5293056" cy="4439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725"/>
              </a:lnSpc>
            </a:pPr>
            <a:r>
              <a:rPr lang="en-US" sz="2660" dirty="0">
                <a:solidFill>
                  <a:srgbClr val="FFFFFF"/>
                </a:solidFill>
                <a:latin typeface="Open Sans Condensed"/>
                <a:ea typeface="Open Sans Condensed"/>
                <a:cs typeface="Open Sans Condensed"/>
                <a:sym typeface="Open Sans Condensed"/>
              </a:rPr>
              <a:t>JAHNSPORTFORUM|NEUBRANDENBURG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143000" y="3733800"/>
            <a:ext cx="3975297" cy="10548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691"/>
              </a:lnSpc>
            </a:pPr>
            <a:r>
              <a:rPr lang="en-US" sz="6208" b="1" dirty="0">
                <a:solidFill>
                  <a:srgbClr val="F8DD00"/>
                </a:solidFill>
                <a:latin typeface="Open Sans Condensed Ultra-Bold"/>
                <a:ea typeface="Open Sans Condensed Ultra-Bold"/>
                <a:cs typeface="Open Sans Condensed Ultra-Bold"/>
                <a:sym typeface="Open Sans Condensed Ultra-Bold"/>
              </a:rPr>
              <a:t>AUF DER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143000" y="4800600"/>
            <a:ext cx="3975297" cy="32512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691"/>
              </a:lnSpc>
            </a:pPr>
            <a:r>
              <a:rPr lang="en-US" sz="6208" b="1" dirty="0">
                <a:solidFill>
                  <a:srgbClr val="F8DD00"/>
                </a:solidFill>
                <a:latin typeface="Open Sans Condensed Ultra-Bold"/>
                <a:ea typeface="Open Sans Condensed Ultra-Bold"/>
                <a:cs typeface="Open Sans Condensed Ultra-Bold"/>
                <a:sym typeface="Open Sans Condensed Ultra-Bold"/>
              </a:rPr>
              <a:t>KARRIERE</a:t>
            </a:r>
          </a:p>
          <a:p>
            <a:pPr algn="l">
              <a:lnSpc>
                <a:spcPts val="8691"/>
              </a:lnSpc>
            </a:pPr>
            <a:r>
              <a:rPr lang="en-US" sz="6208" b="1" dirty="0">
                <a:solidFill>
                  <a:srgbClr val="F8DD00"/>
                </a:solidFill>
                <a:latin typeface="Open Sans Condensed Ultra-Bold"/>
                <a:ea typeface="Open Sans Condensed Ultra-Bold"/>
                <a:cs typeface="Open Sans Condensed Ultra-Bold"/>
                <a:sym typeface="Open Sans Condensed Ultra-Bold"/>
              </a:rPr>
              <a:t>WELTEN</a:t>
            </a:r>
          </a:p>
          <a:p>
            <a:pPr algn="l">
              <a:lnSpc>
                <a:spcPts val="8691"/>
              </a:lnSpc>
            </a:pPr>
            <a:r>
              <a:rPr lang="en-US" sz="6208" b="1" dirty="0">
                <a:solidFill>
                  <a:srgbClr val="F8DD00"/>
                </a:solidFill>
                <a:latin typeface="Open Sans Condensed Ultra-Bold"/>
                <a:ea typeface="Open Sans Condensed Ultra-Bold"/>
                <a:cs typeface="Open Sans Condensed Ultra-Bold"/>
                <a:sym typeface="Open Sans Condensed Ultra-Bold"/>
              </a:rPr>
              <a:t>2026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027693"/>
            <a:ext cx="11430000" cy="2402307"/>
            <a:chOff x="0" y="0"/>
            <a:chExt cx="3773078" cy="77148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773078" cy="771483"/>
            </a:xfrm>
            <a:custGeom>
              <a:avLst/>
              <a:gdLst/>
              <a:ahLst/>
              <a:cxnLst/>
              <a:rect l="l" t="t" r="r" b="b"/>
              <a:pathLst>
                <a:path w="3773078" h="771483">
                  <a:moveTo>
                    <a:pt x="0" y="0"/>
                  </a:moveTo>
                  <a:lnTo>
                    <a:pt x="3773078" y="0"/>
                  </a:lnTo>
                  <a:lnTo>
                    <a:pt x="3773078" y="771483"/>
                  </a:lnTo>
                  <a:lnTo>
                    <a:pt x="0" y="771483"/>
                  </a:lnTo>
                  <a:close/>
                </a:path>
              </a:pathLst>
            </a:custGeom>
            <a:solidFill>
              <a:srgbClr val="E5007C"/>
            </a:solidFill>
          </p:spPr>
          <p:txBody>
            <a:bodyPr/>
            <a:lstStyle/>
            <a:p>
              <a:endParaRPr lang="de-DE" dirty="0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3773078" cy="800058"/>
            </a:xfrm>
            <a:prstGeom prst="rect">
              <a:avLst/>
            </a:prstGeom>
          </p:spPr>
          <p:txBody>
            <a:bodyPr lIns="41662" tIns="41662" rIns="41662" bIns="41662" rtlCol="0" anchor="ctr"/>
            <a:lstStyle/>
            <a:p>
              <a:pPr algn="ctr">
                <a:lnSpc>
                  <a:spcPts val="2181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-58272" y="-15125"/>
            <a:ext cx="11488272" cy="9063851"/>
          </a:xfrm>
          <a:custGeom>
            <a:avLst/>
            <a:gdLst/>
            <a:ahLst/>
            <a:cxnLst/>
            <a:rect l="l" t="t" r="r" b="b"/>
            <a:pathLst>
              <a:path w="2159210" h="1706873">
                <a:moveTo>
                  <a:pt x="0" y="0"/>
                </a:moveTo>
                <a:lnTo>
                  <a:pt x="2159210" y="0"/>
                </a:lnTo>
                <a:lnTo>
                  <a:pt x="2159210" y="1706873"/>
                </a:lnTo>
                <a:lnTo>
                  <a:pt x="0" y="1706873"/>
                </a:lnTo>
                <a:close/>
              </a:path>
            </a:pathLst>
          </a:custGeom>
          <a:blipFill>
            <a:blip r:embed="rId2"/>
            <a:stretch>
              <a:fillRect l="507" r="-169" b="-4354"/>
            </a:stretch>
          </a:blipFill>
        </p:spPr>
        <p:txBody>
          <a:bodyPr/>
          <a:lstStyle/>
          <a:p>
            <a:endParaRPr lang="de-DE" dirty="0"/>
          </a:p>
        </p:txBody>
      </p:sp>
      <p:sp>
        <p:nvSpPr>
          <p:cNvPr id="7" name="Freeform 7"/>
          <p:cNvSpPr/>
          <p:nvPr/>
        </p:nvSpPr>
        <p:spPr>
          <a:xfrm>
            <a:off x="7967767" y="9751743"/>
            <a:ext cx="338033" cy="459057"/>
          </a:xfrm>
          <a:custGeom>
            <a:avLst/>
            <a:gdLst/>
            <a:ahLst/>
            <a:cxnLst/>
            <a:rect l="l" t="t" r="r" b="b"/>
            <a:pathLst>
              <a:path w="338033" h="459057">
                <a:moveTo>
                  <a:pt x="0" y="0"/>
                </a:moveTo>
                <a:lnTo>
                  <a:pt x="338033" y="0"/>
                </a:lnTo>
                <a:lnTo>
                  <a:pt x="338033" y="459057"/>
                </a:lnTo>
                <a:lnTo>
                  <a:pt x="0" y="45905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7924800" y="9183793"/>
            <a:ext cx="401880" cy="401880"/>
          </a:xfrm>
          <a:custGeom>
            <a:avLst/>
            <a:gdLst/>
            <a:ahLst/>
            <a:cxnLst/>
            <a:rect l="l" t="t" r="r" b="b"/>
            <a:pathLst>
              <a:path w="401880" h="401880">
                <a:moveTo>
                  <a:pt x="0" y="0"/>
                </a:moveTo>
                <a:lnTo>
                  <a:pt x="401880" y="0"/>
                </a:lnTo>
                <a:lnTo>
                  <a:pt x="401880" y="401880"/>
                </a:lnTo>
                <a:lnTo>
                  <a:pt x="0" y="4018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-122018">
            <a:off x="-60705" y="-53000"/>
            <a:ext cx="6660294" cy="2477561"/>
          </a:xfrm>
          <a:custGeom>
            <a:avLst/>
            <a:gdLst/>
            <a:ahLst/>
            <a:cxnLst/>
            <a:rect l="l" t="t" r="r" b="b"/>
            <a:pathLst>
              <a:path w="7134338" h="2477561">
                <a:moveTo>
                  <a:pt x="0" y="0"/>
                </a:moveTo>
                <a:lnTo>
                  <a:pt x="7134339" y="0"/>
                </a:lnTo>
                <a:lnTo>
                  <a:pt x="7134339" y="2477561"/>
                </a:lnTo>
                <a:lnTo>
                  <a:pt x="0" y="247756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-7118" r="1"/>
            </a:stretch>
          </a:blipFill>
        </p:spPr>
      </p:sp>
      <p:grpSp>
        <p:nvGrpSpPr>
          <p:cNvPr id="10" name="Group 10"/>
          <p:cNvGrpSpPr/>
          <p:nvPr/>
        </p:nvGrpSpPr>
        <p:grpSpPr>
          <a:xfrm>
            <a:off x="8167825" y="269025"/>
            <a:ext cx="3033733" cy="1323811"/>
            <a:chOff x="0" y="0"/>
            <a:chExt cx="4044978" cy="1765081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4044978" cy="1765081"/>
            </a:xfrm>
            <a:custGeom>
              <a:avLst/>
              <a:gdLst/>
              <a:ahLst/>
              <a:cxnLst/>
              <a:rect l="l" t="t" r="r" b="b"/>
              <a:pathLst>
                <a:path w="4044978" h="1765081">
                  <a:moveTo>
                    <a:pt x="0" y="0"/>
                  </a:moveTo>
                  <a:lnTo>
                    <a:pt x="4044978" y="0"/>
                  </a:lnTo>
                  <a:lnTo>
                    <a:pt x="4044978" y="1765081"/>
                  </a:lnTo>
                  <a:lnTo>
                    <a:pt x="0" y="17650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2" name="Freeform 12"/>
            <p:cNvSpPr/>
            <p:nvPr/>
          </p:nvSpPr>
          <p:spPr>
            <a:xfrm rot="-195049">
              <a:off x="1214022" y="536453"/>
              <a:ext cx="1593621" cy="811518"/>
            </a:xfrm>
            <a:custGeom>
              <a:avLst/>
              <a:gdLst/>
              <a:ahLst/>
              <a:cxnLst/>
              <a:rect l="l" t="t" r="r" b="b"/>
              <a:pathLst>
                <a:path w="1593621" h="811518">
                  <a:moveTo>
                    <a:pt x="0" y="0"/>
                  </a:moveTo>
                  <a:lnTo>
                    <a:pt x="1593621" y="0"/>
                  </a:lnTo>
                  <a:lnTo>
                    <a:pt x="1593621" y="811518"/>
                  </a:lnTo>
                  <a:lnTo>
                    <a:pt x="0" y="81151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/>
              <a:stretch>
                <a:fillRect t="-1044"/>
              </a:stretch>
            </a:blipFill>
          </p:spPr>
        </p:sp>
      </p:grpSp>
      <p:grpSp>
        <p:nvGrpSpPr>
          <p:cNvPr id="13" name="Group 13"/>
          <p:cNvGrpSpPr/>
          <p:nvPr/>
        </p:nvGrpSpPr>
        <p:grpSpPr>
          <a:xfrm>
            <a:off x="0" y="8373066"/>
            <a:ext cx="3052763" cy="1621454"/>
            <a:chOff x="0" y="0"/>
            <a:chExt cx="576689" cy="306304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576689" cy="306304"/>
            </a:xfrm>
            <a:custGeom>
              <a:avLst/>
              <a:gdLst/>
              <a:ahLst/>
              <a:cxnLst/>
              <a:rect l="l" t="t" r="r" b="b"/>
              <a:pathLst>
                <a:path w="576689" h="306304">
                  <a:moveTo>
                    <a:pt x="0" y="0"/>
                  </a:moveTo>
                  <a:lnTo>
                    <a:pt x="576689" y="0"/>
                  </a:lnTo>
                  <a:lnTo>
                    <a:pt x="576689" y="306304"/>
                  </a:lnTo>
                  <a:lnTo>
                    <a:pt x="0" y="306304"/>
                  </a:lnTo>
                  <a:close/>
                </a:path>
              </a:pathLst>
            </a:custGeom>
            <a:blipFill>
              <a:blip r:embed="rId2"/>
              <a:stretch>
                <a:fillRect l="-110362" r="-151305" b="-165356"/>
              </a:stretch>
            </a:blipFill>
          </p:spPr>
          <p:txBody>
            <a:bodyPr/>
            <a:lstStyle/>
            <a:p>
              <a:endParaRPr lang="de-DE" dirty="0"/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8167825" y="9145692"/>
            <a:ext cx="3656473" cy="4183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266730" lvl="1" algn="just">
              <a:lnSpc>
                <a:spcPts val="3459"/>
              </a:lnSpc>
            </a:pPr>
            <a:r>
              <a:rPr lang="en-US" sz="2470" dirty="0">
                <a:solidFill>
                  <a:srgbClr val="FFFFFF"/>
                </a:solidFill>
                <a:latin typeface="Open Sans Condensed"/>
                <a:ea typeface="Open Sans Condensed"/>
                <a:cs typeface="Open Sans Condensed"/>
                <a:sym typeface="Open Sans Condensed"/>
              </a:rPr>
              <a:t>4. SEPTEMBER 2026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8475030" y="9652622"/>
            <a:ext cx="2652233" cy="8672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459"/>
              </a:lnSpc>
            </a:pPr>
            <a:r>
              <a:rPr lang="en-US" sz="2470" dirty="0">
                <a:solidFill>
                  <a:srgbClr val="FFFFFF"/>
                </a:solidFill>
                <a:latin typeface="Open Sans Condensed"/>
                <a:ea typeface="Open Sans Condensed"/>
                <a:cs typeface="Open Sans Condensed"/>
                <a:sym typeface="Open Sans Condensed"/>
              </a:rPr>
              <a:t>JAHNSPORTFORUM </a:t>
            </a:r>
          </a:p>
          <a:p>
            <a:pPr>
              <a:lnSpc>
                <a:spcPts val="3459"/>
              </a:lnSpc>
            </a:pPr>
            <a:r>
              <a:rPr lang="en-US" sz="2470" dirty="0">
                <a:solidFill>
                  <a:srgbClr val="FFFFFF"/>
                </a:solidFill>
                <a:latin typeface="Open Sans Condensed"/>
                <a:ea typeface="Open Sans Condensed"/>
                <a:cs typeface="Open Sans Condensed"/>
                <a:sym typeface="Open Sans Condensed"/>
              </a:rPr>
              <a:t>NEUBRANDENBURG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3052763" y="10716286"/>
            <a:ext cx="5964309" cy="4648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788"/>
              </a:lnSpc>
            </a:pPr>
            <a:r>
              <a:rPr lang="en-US" sz="2706" b="1">
                <a:solidFill>
                  <a:srgbClr val="FFFFFF"/>
                </a:solidFill>
                <a:latin typeface="Open Sans Condensed Bold"/>
                <a:ea typeface="Open Sans Condensed Bold"/>
                <a:cs typeface="Open Sans Condensed Bold"/>
                <a:sym typeface="Open Sans Condensed Bold"/>
              </a:rPr>
              <a:t>#KARRIEREWELTEN         #WIRSINDDABEI</a:t>
            </a:r>
          </a:p>
        </p:txBody>
      </p:sp>
      <p:grpSp>
        <p:nvGrpSpPr>
          <p:cNvPr id="18" name="Group 18"/>
          <p:cNvGrpSpPr/>
          <p:nvPr/>
        </p:nvGrpSpPr>
        <p:grpSpPr>
          <a:xfrm rot="-239187">
            <a:off x="-239619" y="363168"/>
            <a:ext cx="6543697" cy="1733879"/>
            <a:chOff x="28144" y="113040"/>
            <a:chExt cx="8724929" cy="2311837"/>
          </a:xfrm>
        </p:grpSpPr>
        <p:sp>
          <p:nvSpPr>
            <p:cNvPr id="19" name="TextBox 19"/>
            <p:cNvSpPr txBox="1"/>
            <p:nvPr/>
          </p:nvSpPr>
          <p:spPr>
            <a:xfrm rot="-195053">
              <a:off x="28144" y="113040"/>
              <a:ext cx="8724929" cy="150687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9529"/>
                </a:lnSpc>
              </a:pPr>
              <a:r>
                <a:rPr lang="en-US" sz="6806">
                  <a:solidFill>
                    <a:srgbClr val="FFFFFF"/>
                  </a:solidFill>
                  <a:latin typeface="Journal"/>
                  <a:ea typeface="Journal"/>
                  <a:cs typeface="Journal"/>
                  <a:sym typeface="Journal"/>
                </a:rPr>
                <a:t>WIR SIND DABEI!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1135181" y="1518939"/>
              <a:ext cx="6538198" cy="90593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5740"/>
                </a:lnSpc>
              </a:pPr>
              <a:r>
                <a:rPr lang="en-US" sz="4100" dirty="0">
                  <a:solidFill>
                    <a:srgbClr val="FFFFFF"/>
                  </a:solidFill>
                  <a:latin typeface="Open Sans Condensed"/>
                  <a:ea typeface="Open Sans Condensed"/>
                  <a:cs typeface="Open Sans Condensed"/>
                  <a:sym typeface="Open Sans Condensed"/>
                </a:rPr>
                <a:t>KARRIEREWELTEN 2026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</Words>
  <Application>Microsoft Office PowerPoint</Application>
  <PresentationFormat>Benutzerdefiniert</PresentationFormat>
  <Paragraphs>14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9" baseType="lpstr">
      <vt:lpstr>Open Sans Condensed</vt:lpstr>
      <vt:lpstr>Arial</vt:lpstr>
      <vt:lpstr>Calibri</vt:lpstr>
      <vt:lpstr>Open Sans Condensed Ultra-Bold</vt:lpstr>
      <vt:lpstr>Journal</vt:lpstr>
      <vt:lpstr>Open Sans Condensed Bold</vt:lpstr>
      <vt:lpstr>Office Theme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LinkedIN - Wir sind dabei</dc:title>
  <dc:creator>Schmidt, Franziska</dc:creator>
  <cp:lastModifiedBy>Franziska Schmidt</cp:lastModifiedBy>
  <cp:revision>2</cp:revision>
  <dcterms:created xsi:type="dcterms:W3CDTF">2006-08-16T00:00:00Z</dcterms:created>
  <dcterms:modified xsi:type="dcterms:W3CDTF">2026-05-19T15:01:18Z</dcterms:modified>
  <dc:identifier>DAHI9_48hsk</dc:identifier>
</cp:coreProperties>
</file>